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1" r:id="rId3"/>
    <p:sldId id="312" r:id="rId4"/>
    <p:sldId id="313" r:id="rId5"/>
    <p:sldId id="257" r:id="rId6"/>
    <p:sldId id="258" r:id="rId7"/>
    <p:sldId id="260" r:id="rId8"/>
    <p:sldId id="259" r:id="rId9"/>
    <p:sldId id="261" r:id="rId10"/>
    <p:sldId id="262" r:id="rId11"/>
    <p:sldId id="314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315" r:id="rId28"/>
    <p:sldId id="278" r:id="rId29"/>
    <p:sldId id="279" r:id="rId30"/>
    <p:sldId id="280" r:id="rId31"/>
    <p:sldId id="282" r:id="rId32"/>
    <p:sldId id="281" r:id="rId33"/>
    <p:sldId id="283" r:id="rId34"/>
    <p:sldId id="307" r:id="rId35"/>
    <p:sldId id="308" r:id="rId36"/>
    <p:sldId id="309" r:id="rId37"/>
    <p:sldId id="310" r:id="rId38"/>
    <p:sldId id="284" r:id="rId39"/>
    <p:sldId id="285" r:id="rId40"/>
    <p:sldId id="296" r:id="rId41"/>
    <p:sldId id="286" r:id="rId42"/>
    <p:sldId id="297" r:id="rId43"/>
    <p:sldId id="298" r:id="rId44"/>
    <p:sldId id="299" r:id="rId45"/>
    <p:sldId id="303" r:id="rId46"/>
    <p:sldId id="288" r:id="rId47"/>
    <p:sldId id="304" r:id="rId48"/>
    <p:sldId id="305" r:id="rId49"/>
    <p:sldId id="306" r:id="rId50"/>
    <p:sldId id="289" r:id="rId51"/>
    <p:sldId id="316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617E39D-ACDA-4320-AA9C-ACA02CFE8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4F22885F-162F-4654-8EB4-017EE2B3E3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30B0B9F8-41CC-4342-9A29-15FD4B414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D0096-3938-410C-BADD-6ACDAF3C9ACA}" type="datetimeFigureOut">
              <a:rPr lang="zh-CN" altLang="en-US" smtClean="0"/>
              <a:t>2018/6/21/Thu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98C70B78-5EA7-4D69-ACFE-7AC04134B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B4792552-1963-4FB3-9EF5-AD4B843D5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F80FE-512E-4589-9F97-9E0B988F58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800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1990BBD-A7D7-46D1-B8D9-B9A2D4FA7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62F2E346-EF26-4241-9C77-F33625DD91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2E61F91A-E61E-44DD-9BF7-C4962CBA6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D0096-3938-410C-BADD-6ACDAF3C9ACA}" type="datetimeFigureOut">
              <a:rPr lang="zh-CN" altLang="en-US" smtClean="0"/>
              <a:t>2018/6/21/Thu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0BEEC3DF-9573-4590-95E9-B4B9DB270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2DCB3FD6-72EB-452A-B931-0C8C435D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F80FE-512E-4589-9F97-9E0B988F58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667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74A8C941-5BFC-4151-8B94-4D0A7A15A5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16458D46-51B6-4887-BED4-F78A9AF100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450B2177-5388-4FCA-A6D5-784DFDF1B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D0096-3938-410C-BADD-6ACDAF3C9ACA}" type="datetimeFigureOut">
              <a:rPr lang="zh-CN" altLang="en-US" smtClean="0"/>
              <a:t>2018/6/21/Thu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C63D7341-3ED6-4996-B588-9B67C4F03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E321F5FB-DB85-4ABF-A46D-3C1D04923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F80FE-512E-4589-9F97-9E0B988F58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F7E13EE-7D8A-4781-BF24-C2B2BC01B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AE79B206-E60D-472C-88AB-9BC123332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0D70A723-3A99-401F-B6FF-207250DE6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D0096-3938-410C-BADD-6ACDAF3C9ACA}" type="datetimeFigureOut">
              <a:rPr lang="zh-CN" altLang="en-US" smtClean="0"/>
              <a:t>2018/6/21/Thu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06BB515F-BA1D-4958-A4A3-6942AC4FA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5917B087-DFCE-4392-B5F3-716A5A68F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F80FE-512E-4589-9F97-9E0B988F58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35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F93788F-7BDA-4E86-9D61-F2A662326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647FCADC-071A-4C16-A02B-D691094375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DAB22ADC-D14D-44CD-BA66-28B1D0699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D0096-3938-410C-BADD-6ACDAF3C9ACA}" type="datetimeFigureOut">
              <a:rPr lang="zh-CN" altLang="en-US" smtClean="0"/>
              <a:t>2018/6/21/Thu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0366877C-D255-460F-8E6C-7B1CCEE78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306661F6-67D7-494A-8602-24CFC705C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F80FE-512E-4589-9F97-9E0B988F58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6664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A52BC7B-37A1-4F57-9925-43E0286DA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55B5AC7B-92CC-4DBA-A65A-1686FE4838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05916250-04C5-407F-AE23-8E82AAAEBD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E437B649-71E4-4F8C-BA54-C83B22A59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D0096-3938-410C-BADD-6ACDAF3C9ACA}" type="datetimeFigureOut">
              <a:rPr lang="zh-CN" altLang="en-US" smtClean="0"/>
              <a:t>2018/6/21/Thu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592E8DD9-7B1E-4DA9-8B0A-D5E8FFAA3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AAE4ACDD-DDB4-4D7D-9255-CF049327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F80FE-512E-4589-9F97-9E0B988F58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254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7EDDDB3-AC42-41FC-AFF3-47C7457A0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3BDC33EE-DB49-4A17-93E0-488EA381A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F448E472-F265-46D4-B4A1-37FAF2EC16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1003A6F1-8EAB-4F20-A638-F2339CBE4D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ABFE56CA-8317-4CBB-8EE2-492BF02123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B34ADFAD-87D5-4261-A861-9BBFDDE5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D0096-3938-410C-BADD-6ACDAF3C9ACA}" type="datetimeFigureOut">
              <a:rPr lang="zh-CN" altLang="en-US" smtClean="0"/>
              <a:t>2018/6/21/Thu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8E56749C-4E18-4E50-902A-963DC00E4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7E9E3A14-B622-4DA4-BC5A-E7A2EA65B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F80FE-512E-4589-9F97-9E0B988F58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933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D3B2958-1287-4C6E-AA62-4B5E51A45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CCE1E989-21E3-45C3-9D30-283C8AAF1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D0096-3938-410C-BADD-6ACDAF3C9ACA}" type="datetimeFigureOut">
              <a:rPr lang="zh-CN" altLang="en-US" smtClean="0"/>
              <a:t>2018/6/21/Thu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C63A8A3C-54CC-4882-8A17-3688BE2F4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218E1B22-B619-4D42-B19E-05417189C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F80FE-512E-4589-9F97-9E0B988F58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382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37FDFED2-EEB5-4DCF-86BA-F530236C1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D0096-3938-410C-BADD-6ACDAF3C9ACA}" type="datetimeFigureOut">
              <a:rPr lang="zh-CN" altLang="en-US" smtClean="0"/>
              <a:t>2018/6/21/Thu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4D5F2143-FF8C-4A3F-9C68-844351554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F2D19E08-FD6C-4993-AA5C-003124FAF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F80FE-512E-4589-9F97-9E0B988F58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6672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79D0716-E277-41E8-9018-4A5BF3007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120AA394-696D-470F-B90B-CED607848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C9F4B948-352F-4AE6-BB96-B5193710F0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6CBF94E3-F8FD-4693-9BE1-8F6463BA3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D0096-3938-410C-BADD-6ACDAF3C9ACA}" type="datetimeFigureOut">
              <a:rPr lang="zh-CN" altLang="en-US" smtClean="0"/>
              <a:t>2018/6/21/Thu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5298449F-9DDD-4B25-9850-17BA2E529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FAF757D4-954F-453D-9C71-B061A620E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F80FE-512E-4589-9F97-9E0B988F58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377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CF25ED6-AC53-4273-BC2E-B6B9AA343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85A99FC2-5848-4AF3-93D5-6C9652C132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025B3AB1-3E8C-4D44-BB4E-A7B021816B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EDF21412-1D52-4E23-8D95-5C16DB8B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D0096-3938-410C-BADD-6ACDAF3C9ACA}" type="datetimeFigureOut">
              <a:rPr lang="zh-CN" altLang="en-US" smtClean="0"/>
              <a:t>2018/6/21/Thu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6705332C-04FE-47FB-ABE7-E534913A2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C4F56C96-2EBB-4736-A291-BE60146E4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F80FE-512E-4589-9F97-9E0B988F58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681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2701EF87-96D3-4FB3-A67B-1B6B05A72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51F6C7F9-C383-40E9-A43A-3C61C53DBF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3402B97D-06A0-4808-ACA4-63A8769FE9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6D0096-3938-410C-BADD-6ACDAF3C9ACA}" type="datetimeFigureOut">
              <a:rPr lang="zh-CN" altLang="en-US" smtClean="0"/>
              <a:t>2018/6/21/Thu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75478FE8-DA19-450D-81A4-806A84532A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2641FC8B-7FA5-41A3-8FB0-E96C1A4F14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F80FE-512E-4589-9F97-9E0B988F58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710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pbox/geojson-vt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DB941D2-96E2-482A-99C8-2DEEEDDC3E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sharpmap</a:t>
            </a:r>
            <a:r>
              <a:rPr lang="zh-CN" altLang="en-US"/>
              <a:t>教程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6D8BEE5C-A000-409A-8584-59AC22536A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358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AC27E6C-290C-4508-AD68-37E4D56A1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基本使用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6B18AED4-67E4-44D5-A436-69C76F0D3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922" y="365125"/>
            <a:ext cx="3330229" cy="46640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5AC48CB7-852D-4554-944D-D2926A6C6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18" y="1386078"/>
            <a:ext cx="6401355" cy="45876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8566044C-DF15-499E-89F8-2C5339905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206" y="5029200"/>
            <a:ext cx="4267570" cy="166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08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基本使用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056675" cy="511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828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AC27E6C-290C-4508-AD68-37E4D56A1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基本使用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21759663-23B1-44E6-8F66-9C8FCC209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785" y="365125"/>
            <a:ext cx="3476015" cy="57484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FE3027AD-4DA4-4DF7-B629-BF7103DEA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60075"/>
            <a:ext cx="7018628" cy="333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19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AC27E6C-290C-4508-AD68-37E4D56A1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基本使用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91A49F18-140F-4E20-85BA-EA7CAFD11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605" y="1690688"/>
            <a:ext cx="7521592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3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AC27E6C-290C-4508-AD68-37E4D56A1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datasource</a:t>
            </a:r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7C8B8DCA-C8AB-4AF2-BA2E-152BF1C92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95072"/>
            <a:ext cx="11108455" cy="7615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95DDD0ED-137F-439D-8CB9-CE5F243EE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76649"/>
            <a:ext cx="11108454" cy="26501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893DD18B-F0A4-4E62-8186-E01871788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494151"/>
            <a:ext cx="10616150" cy="73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06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AC27E6C-290C-4508-AD68-37E4D56A1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datasource</a:t>
            </a:r>
            <a:endParaRPr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="" xmlns:a16="http://schemas.microsoft.com/office/drawing/2014/main" id="{1A544C24-8F62-4C35-8115-55F2BDEB4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0953" y="3670386"/>
            <a:ext cx="3924640" cy="19051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C236251F-CCA5-447F-B64D-4BCAE2088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840" y="636163"/>
            <a:ext cx="3812981" cy="527011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BEAACED7-CD51-4FC5-A6E6-2F8FE32E4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2644" y="636163"/>
            <a:ext cx="3276884" cy="45983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75765" y="18556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接口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7888941" y="1461247"/>
            <a:ext cx="1532965" cy="3944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163671" y="1690688"/>
            <a:ext cx="2133600" cy="344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61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AC27E6C-290C-4508-AD68-37E4D56A1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datasource</a:t>
            </a:r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71E02CA6-9A64-4517-A51C-B4B912B19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4060"/>
            <a:ext cx="4974772" cy="27217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FE4DC071-7EDB-4F87-AD39-6CA9C983B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83586"/>
            <a:ext cx="9495343" cy="204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837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AC27E6C-290C-4508-AD68-37E4D56A1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datasource</a:t>
            </a:r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414ACBB5-3EA0-4868-8EEE-8A8B13131D43}"/>
              </a:ext>
            </a:extLst>
          </p:cNvPr>
          <p:cNvSpPr/>
          <p:nvPr/>
        </p:nvSpPr>
        <p:spPr>
          <a:xfrm>
            <a:off x="911290" y="2410017"/>
            <a:ext cx="85312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var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rasterLayer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new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SharpMap.Layers.</a:t>
            </a:r>
            <a:r>
              <a:rPr lang="en-US" altLang="zh-CN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GdalRasterLayer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en-US" altLang="zh-CN" dirty="0" err="1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city.tif</a:t>
            </a:r>
            <a:r>
              <a:rPr lang="en-US" altLang="zh-CN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"./</a:t>
            </a:r>
            <a:r>
              <a:rPr lang="en-US" altLang="zh-CN" dirty="0" err="1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sz</a:t>
            </a:r>
            <a:r>
              <a:rPr lang="en-US" altLang="zh-CN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</a:t>
            </a:r>
            <a:r>
              <a:rPr lang="en-US" altLang="zh-CN" dirty="0" err="1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city_2000_web.tif</a:t>
            </a:r>
            <a:r>
              <a:rPr lang="en-US" altLang="zh-CN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8D2F6586-56DF-48CE-9C4B-4B2C9CEDE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90" y="1727187"/>
            <a:ext cx="7653374" cy="64633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78123355-1D1C-478F-B030-17ADB2F4EC62}"/>
              </a:ext>
            </a:extLst>
          </p:cNvPr>
          <p:cNvSpPr txBox="1"/>
          <p:nvPr/>
        </p:nvSpPr>
        <p:spPr>
          <a:xfrm>
            <a:off x="1129003" y="3508310"/>
            <a:ext cx="550506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设计不同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原因：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栅格数据源单一（文件）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矢量数据源复杂（文件</a:t>
            </a:r>
            <a:r>
              <a:rPr lang="en-US" altLang="zh-CN" sz="2400" dirty="0"/>
              <a:t>(csv)</a:t>
            </a:r>
            <a:r>
              <a:rPr lang="zh-CN" altLang="en-US" sz="2400" dirty="0"/>
              <a:t>，数据库）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复杂</a:t>
            </a:r>
            <a:r>
              <a:rPr lang="zh-CN" altLang="en-US" sz="2400" dirty="0" smtClean="0"/>
              <a:t>操作（空间关系）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没有必要抽象一个数据层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合理吗：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保持一致？</a:t>
            </a:r>
            <a:r>
              <a:rPr lang="en-US" altLang="zh-CN" sz="2400" dirty="0" err="1"/>
              <a:t>tif</a:t>
            </a:r>
            <a:r>
              <a:rPr lang="zh-CN" altLang="en-US" sz="2400" dirty="0"/>
              <a:t>数据源？</a:t>
            </a:r>
            <a:r>
              <a:rPr lang="en-US" altLang="zh-CN" sz="2400" dirty="0" err="1"/>
              <a:t>gdal</a:t>
            </a:r>
            <a:r>
              <a:rPr lang="zh-CN" altLang="en-US" sz="2400" dirty="0"/>
              <a:t>数据源？</a:t>
            </a:r>
          </a:p>
        </p:txBody>
      </p:sp>
    </p:spTree>
    <p:extLst>
      <p:ext uri="{BB962C8B-B14F-4D97-AF65-F5344CB8AC3E}">
        <p14:creationId xmlns:p14="http://schemas.microsoft.com/office/powerpoint/2010/main" val="2160783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AC27E6C-290C-4508-AD68-37E4D56A1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datasource</a:t>
            </a:r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0EFBAE0D-7EAE-4AEA-AC3F-7185D01EC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634208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28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AC27E6C-290C-4508-AD68-37E4D56A1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datasource</a:t>
            </a:r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38CE91BA-6012-4198-8081-B49B1FD73B89}"/>
              </a:ext>
            </a:extLst>
          </p:cNvPr>
          <p:cNvSpPr/>
          <p:nvPr/>
        </p:nvSpPr>
        <p:spPr>
          <a:xfrm>
            <a:off x="838200" y="1690688"/>
            <a:ext cx="66391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var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tileDs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new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BruTile.Web.</a:t>
            </a:r>
            <a:r>
              <a:rPr lang="en-US" altLang="zh-CN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OsmTileSource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B47D3C5B-F036-4CE3-83FB-0053A0DD6BC6}"/>
              </a:ext>
            </a:extLst>
          </p:cNvPr>
          <p:cNvSpPr txBox="1"/>
          <p:nvPr/>
        </p:nvSpPr>
        <p:spPr>
          <a:xfrm>
            <a:off x="838200" y="2547257"/>
            <a:ext cx="632096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瓦片数据源，由</a:t>
            </a:r>
            <a:r>
              <a:rPr lang="en-US" altLang="zh-CN" sz="2000" dirty="0" err="1">
                <a:solidFill>
                  <a:srgbClr val="FF0000"/>
                </a:solidFill>
              </a:rPr>
              <a:t>BruTile</a:t>
            </a:r>
            <a:r>
              <a:rPr lang="zh-CN" altLang="en-US" sz="2000" dirty="0"/>
              <a:t>负责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和栅格数据源不同</a:t>
            </a:r>
            <a:r>
              <a:rPr lang="en-US" altLang="zh-CN" sz="20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投影没法</a:t>
            </a:r>
            <a:r>
              <a:rPr lang="zh-CN" altLang="en-US" sz="2000" dirty="0" smtClean="0"/>
              <a:t>改变（</a:t>
            </a:r>
            <a:r>
              <a:rPr lang="en-US" altLang="zh-CN" sz="2000" dirty="0" smtClean="0"/>
              <a:t>3857</a:t>
            </a:r>
            <a:r>
              <a:rPr lang="zh-CN" altLang="en-US" sz="2000" dirty="0" smtClean="0"/>
              <a:t>），</a:t>
            </a:r>
            <a:r>
              <a:rPr lang="en-US" altLang="zh-CN" sz="2000" dirty="0" err="1"/>
              <a:t>png</a:t>
            </a:r>
            <a:r>
              <a:rPr lang="zh-CN" altLang="en-US" sz="2000" dirty="0"/>
              <a:t>格式没法保存投影信息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颜色表达固定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网络传输</a:t>
            </a:r>
            <a:endParaRPr lang="en-US" altLang="zh-CN" sz="20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6116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Sharpmap</a:t>
            </a:r>
            <a:r>
              <a:rPr lang="zh-CN" altLang="en-US" dirty="0" smtClean="0"/>
              <a:t>介绍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开源</a:t>
            </a:r>
            <a:r>
              <a:rPr lang="en-US" altLang="zh-CN" dirty="0" err="1" smtClean="0"/>
              <a:t>.net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gis</a:t>
            </a:r>
            <a:r>
              <a:rPr lang="en-US" altLang="zh-CN" dirty="0" smtClean="0"/>
              <a:t> </a:t>
            </a:r>
            <a:r>
              <a:rPr lang="zh-CN" altLang="en-US" dirty="0" smtClean="0"/>
              <a:t>框架</a:t>
            </a:r>
            <a:endParaRPr lang="en-US" altLang="zh-CN" dirty="0" smtClean="0"/>
          </a:p>
          <a:p>
            <a:r>
              <a:rPr lang="en-US" altLang="zh-CN" dirty="0" err="1" smtClean="0"/>
              <a:t>Sharpmap</a:t>
            </a:r>
            <a:endParaRPr lang="en-US" altLang="zh-CN" dirty="0" smtClean="0"/>
          </a:p>
          <a:p>
            <a:r>
              <a:rPr lang="en-US" altLang="zh-CN" dirty="0" err="1" smtClean="0"/>
              <a:t>Dotspatial</a:t>
            </a:r>
            <a:endParaRPr lang="en-US" altLang="zh-CN" dirty="0" smtClean="0"/>
          </a:p>
          <a:p>
            <a:r>
              <a:rPr lang="zh-CN" altLang="en-US" dirty="0" smtClean="0"/>
              <a:t>缺点：没有文档？社区不活跃？</a:t>
            </a:r>
            <a:endParaRPr lang="en-US" altLang="zh-CN" dirty="0" smtClean="0"/>
          </a:p>
          <a:p>
            <a:r>
              <a:rPr lang="zh-CN" altLang="en-US" dirty="0" smtClean="0"/>
              <a:t>优点：</a:t>
            </a:r>
            <a:r>
              <a:rPr lang="en-US" altLang="zh-CN" dirty="0" smtClean="0"/>
              <a:t>c#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1443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AC27E6C-290C-4508-AD68-37E4D56A1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datasource</a:t>
            </a:r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C5FBC1D9-071A-43A3-B056-BD1EBC7F9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521592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20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AC27E6C-290C-4508-AD68-37E4D56A1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datasource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2905D9FD-CD18-4B86-A8F6-535C36472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其它数据源</a:t>
            </a:r>
            <a:r>
              <a:rPr lang="en-US" altLang="zh-CN" dirty="0"/>
              <a:t>:</a:t>
            </a:r>
          </a:p>
          <a:p>
            <a:r>
              <a:rPr lang="en-US" altLang="zh-CN" dirty="0" err="1"/>
              <a:t>wms</a:t>
            </a:r>
            <a:r>
              <a:rPr lang="en-US" altLang="zh-CN" dirty="0"/>
              <a:t>, </a:t>
            </a:r>
            <a:r>
              <a:rPr lang="en-US" altLang="zh-CN" dirty="0" err="1"/>
              <a:t>wmts</a:t>
            </a:r>
            <a:r>
              <a:rPr lang="en-US" altLang="zh-CN" dirty="0"/>
              <a:t>(</a:t>
            </a:r>
            <a:r>
              <a:rPr lang="zh-CN" altLang="en-US" dirty="0"/>
              <a:t>不同的网络地图协议</a:t>
            </a:r>
            <a:r>
              <a:rPr lang="en-US" altLang="zh-CN" dirty="0"/>
              <a:t>)</a:t>
            </a:r>
          </a:p>
          <a:p>
            <a:r>
              <a:rPr lang="en-US" altLang="zh-CN" dirty="0" err="1"/>
              <a:t>sqlite,sqlserver,oracle</a:t>
            </a:r>
            <a:r>
              <a:rPr lang="zh-CN" altLang="en-US" dirty="0"/>
              <a:t>（不同的空间数据库）</a:t>
            </a:r>
          </a:p>
        </p:txBody>
      </p:sp>
    </p:spTree>
    <p:extLst>
      <p:ext uri="{BB962C8B-B14F-4D97-AF65-F5344CB8AC3E}">
        <p14:creationId xmlns:p14="http://schemas.microsoft.com/office/powerpoint/2010/main" val="2856643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AC27E6C-290C-4508-AD68-37E4D56A1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layer</a:t>
            </a:r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DBA18300-69BB-46E9-AC36-30C9298AF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795089" cy="42980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AA6BE308-E848-4DF4-8744-DB601F5D3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964" y="1690688"/>
            <a:ext cx="2591025" cy="134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20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AC27E6C-290C-4508-AD68-37E4D56A1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layer</a:t>
            </a:r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D861843C-0404-4F9C-9EAF-07DE2CBDE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56791"/>
            <a:ext cx="10480340" cy="7184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AC9FD73B-5BF5-4746-AC5B-3D7DB3488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08" y="2984736"/>
            <a:ext cx="10521292" cy="8885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BC70910E-6D5B-4AB9-9732-0AD5374E1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507" y="4282752"/>
            <a:ext cx="10515599" cy="96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461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AC27E6C-290C-4508-AD68-37E4D56A1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layer</a:t>
            </a:r>
            <a:endParaRPr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="" xmlns:a16="http://schemas.microsoft.com/office/drawing/2014/main" id="{5F6FBA7F-9AE7-4D3F-9F2B-673BCB229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813" y="1419014"/>
            <a:ext cx="9099629" cy="159550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21468A15-D393-4785-9C21-BCD2432AB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890" y="3014517"/>
            <a:ext cx="6572419" cy="359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76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AC27E6C-290C-4508-AD68-37E4D56A1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多图层叠加问题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2905D9FD-CD18-4B86-A8F6-535C36472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不同坐标系的数据如何显示在同一幅地图上</a:t>
            </a:r>
            <a:endParaRPr lang="en-US" altLang="zh-CN"/>
          </a:p>
          <a:p>
            <a:r>
              <a:rPr lang="zh-CN" altLang="en-US"/>
              <a:t>转换到同一个坐标系（框架坐标系）</a:t>
            </a:r>
            <a:endParaRPr lang="en-US" altLang="zh-CN"/>
          </a:p>
          <a:p>
            <a:r>
              <a:rPr lang="zh-CN" altLang="en-US"/>
              <a:t>如何做？</a:t>
            </a:r>
            <a:endParaRPr lang="en-US" altLang="zh-CN"/>
          </a:p>
          <a:p>
            <a:r>
              <a:rPr lang="zh-CN" altLang="en-US"/>
              <a:t>为每个图层指定坐标系转换方式</a:t>
            </a:r>
          </a:p>
        </p:txBody>
      </p:sp>
    </p:spTree>
    <p:extLst>
      <p:ext uri="{BB962C8B-B14F-4D97-AF65-F5344CB8AC3E}">
        <p14:creationId xmlns:p14="http://schemas.microsoft.com/office/powerpoint/2010/main" val="2159238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AC27E6C-290C-4508-AD68-37E4D56A1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多图层叠加问题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="" xmlns:a16="http://schemas.microsoft.com/office/drawing/2014/main" id="{4D3792AE-EC58-4CFA-BDF6-B15147F51C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905293"/>
            <a:ext cx="7941789" cy="3919473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="" xmlns:a16="http://schemas.microsoft.com/office/drawing/2014/main" id="{45640C25-ED50-4626-AE3E-7B9B5A05749C}"/>
              </a:ext>
            </a:extLst>
          </p:cNvPr>
          <p:cNvSpPr/>
          <p:nvPr/>
        </p:nvSpPr>
        <p:spPr>
          <a:xfrm>
            <a:off x="6096000" y="4749281"/>
            <a:ext cx="1284514" cy="2985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FED8560F-1FF3-4416-8E6A-812C7BF4B3B8}"/>
              </a:ext>
            </a:extLst>
          </p:cNvPr>
          <p:cNvSpPr/>
          <p:nvPr/>
        </p:nvSpPr>
        <p:spPr>
          <a:xfrm>
            <a:off x="6119326" y="3133530"/>
            <a:ext cx="1284514" cy="2985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473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多图层叠加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38200" y="1690688"/>
            <a:ext cx="1008977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cf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ProjNet.CoordinateSystems.</a:t>
            </a:r>
            <a:r>
              <a:rPr lang="en-US" altLang="zh-CN" dirty="0" err="1">
                <a:solidFill>
                  <a:srgbClr val="2B91AF"/>
                </a:solidFill>
                <a:latin typeface="Consolas" panose="020B0609020204030204" pitchFamily="49" charset="0"/>
              </a:rPr>
              <a:t>CoordinateSystemFactory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();            </a:t>
            </a:r>
          </a:p>
          <a:p>
            <a:r>
              <a:rPr lang="en-US" altLang="zh-CN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CN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epsg4326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cf.CreateFromWkt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CN" dirty="0" err="1">
                <a:solidFill>
                  <a:srgbClr val="A31515"/>
                </a:solidFill>
                <a:latin typeface="Consolas" panose="020B0609020204030204" pitchFamily="49" charset="0"/>
              </a:rPr>
              <a:t>GEOGCS</a:t>
            </a:r>
            <a:r>
              <a:rPr lang="en-US" altLang="zh-CN" dirty="0">
                <a:solidFill>
                  <a:srgbClr val="A31515"/>
                </a:solidFill>
                <a:latin typeface="Consolas" panose="020B0609020204030204" pitchFamily="49" charset="0"/>
              </a:rPr>
              <a:t>[\"</a:t>
            </a:r>
            <a:r>
              <a:rPr lang="en-US" altLang="zh-CN" dirty="0" err="1">
                <a:solidFill>
                  <a:srgbClr val="A31515"/>
                </a:solidFill>
                <a:latin typeface="Consolas" panose="020B0609020204030204" pitchFamily="49" charset="0"/>
              </a:rPr>
              <a:t>WGS</a:t>
            </a:r>
            <a:r>
              <a:rPr lang="en-US" altLang="zh-CN" dirty="0">
                <a:solidFill>
                  <a:srgbClr val="A31515"/>
                </a:solidFill>
                <a:latin typeface="Consolas" panose="020B0609020204030204" pitchFamily="49" charset="0"/>
              </a:rPr>
              <a:t> 84\",DATUM[\"</a:t>
            </a:r>
            <a:r>
              <a:rPr lang="en-US" altLang="zh-CN" dirty="0" err="1">
                <a:solidFill>
                  <a:srgbClr val="A31515"/>
                </a:solidFill>
                <a:latin typeface="Consolas" panose="020B0609020204030204" pitchFamily="49" charset="0"/>
              </a:rPr>
              <a:t>WGS_1984</a:t>
            </a:r>
            <a:r>
              <a:rPr lang="en-US" altLang="zh-CN" dirty="0">
                <a:solidFill>
                  <a:srgbClr val="A31515"/>
                </a:solidFill>
                <a:latin typeface="Consolas" panose="020B0609020204030204" pitchFamily="49" charset="0"/>
              </a:rPr>
              <a:t>\",SPHEROID[\"</a:t>
            </a:r>
            <a:r>
              <a:rPr lang="en-US" altLang="zh-CN" dirty="0" err="1">
                <a:solidFill>
                  <a:srgbClr val="A31515"/>
                </a:solidFill>
                <a:latin typeface="Consolas" panose="020B0609020204030204" pitchFamily="49" charset="0"/>
              </a:rPr>
              <a:t>WGS</a:t>
            </a:r>
            <a:r>
              <a:rPr lang="en-US" altLang="zh-CN" dirty="0">
                <a:solidFill>
                  <a:srgbClr val="A31515"/>
                </a:solidFill>
                <a:latin typeface="Consolas" panose="020B0609020204030204" pitchFamily="49" charset="0"/>
              </a:rPr>
              <a:t> 84\",</a:t>
            </a:r>
            <a:r>
              <a:rPr lang="en-US" altLang="zh-CN" dirty="0" err="1">
                <a:solidFill>
                  <a:srgbClr val="A31515"/>
                </a:solidFill>
                <a:latin typeface="Consolas" panose="020B0609020204030204" pitchFamily="49" charset="0"/>
              </a:rPr>
              <a:t>6378137,298.257223563,AUTHORITY</a:t>
            </a:r>
            <a:r>
              <a:rPr lang="en-US" altLang="zh-CN" dirty="0">
                <a:solidFill>
                  <a:srgbClr val="A31515"/>
                </a:solidFill>
                <a:latin typeface="Consolas" panose="020B0609020204030204" pitchFamily="49" charset="0"/>
              </a:rPr>
              <a:t>[\"</a:t>
            </a:r>
            <a:r>
              <a:rPr lang="en-US" altLang="zh-CN" dirty="0" err="1">
                <a:solidFill>
                  <a:srgbClr val="A31515"/>
                </a:solidFill>
                <a:latin typeface="Consolas" panose="020B0609020204030204" pitchFamily="49" charset="0"/>
              </a:rPr>
              <a:t>EPSG</a:t>
            </a:r>
            <a:r>
              <a:rPr lang="en-US" altLang="zh-CN" dirty="0">
                <a:solidFill>
                  <a:srgbClr val="A31515"/>
                </a:solidFill>
                <a:latin typeface="Consolas" panose="020B0609020204030204" pitchFamily="49" charset="0"/>
              </a:rPr>
              <a:t>\",\"7030\"]],AUTHORITY[\"</a:t>
            </a:r>
            <a:r>
              <a:rPr lang="en-US" altLang="zh-CN" dirty="0" err="1">
                <a:solidFill>
                  <a:srgbClr val="A31515"/>
                </a:solidFill>
                <a:latin typeface="Consolas" panose="020B0609020204030204" pitchFamily="49" charset="0"/>
              </a:rPr>
              <a:t>EPSG</a:t>
            </a:r>
            <a:r>
              <a:rPr lang="en-US" altLang="zh-CN" dirty="0">
                <a:solidFill>
                  <a:srgbClr val="A31515"/>
                </a:solidFill>
                <a:latin typeface="Consolas" panose="020B0609020204030204" pitchFamily="49" charset="0"/>
              </a:rPr>
              <a:t>\",\"6326\"]],</a:t>
            </a:r>
            <a:r>
              <a:rPr lang="en-US" altLang="zh-CN" dirty="0" err="1">
                <a:solidFill>
                  <a:srgbClr val="A31515"/>
                </a:solidFill>
                <a:latin typeface="Consolas" panose="020B0609020204030204" pitchFamily="49" charset="0"/>
              </a:rPr>
              <a:t>PRIMEM</a:t>
            </a:r>
            <a:r>
              <a:rPr lang="en-US" altLang="zh-CN" dirty="0">
                <a:solidFill>
                  <a:srgbClr val="A31515"/>
                </a:solidFill>
                <a:latin typeface="Consolas" panose="020B0609020204030204" pitchFamily="49" charset="0"/>
              </a:rPr>
              <a:t>[\"Greenwich\",</a:t>
            </a:r>
            <a:r>
              <a:rPr lang="en-US" altLang="zh-CN" dirty="0" err="1">
                <a:solidFill>
                  <a:srgbClr val="A31515"/>
                </a:solidFill>
                <a:latin typeface="Consolas" panose="020B0609020204030204" pitchFamily="49" charset="0"/>
              </a:rPr>
              <a:t>0,AUTHORITY</a:t>
            </a:r>
            <a:r>
              <a:rPr lang="en-US" altLang="zh-CN" dirty="0">
                <a:solidFill>
                  <a:srgbClr val="A31515"/>
                </a:solidFill>
                <a:latin typeface="Consolas" panose="020B0609020204030204" pitchFamily="49" charset="0"/>
              </a:rPr>
              <a:t>[\"</a:t>
            </a:r>
            <a:r>
              <a:rPr lang="en-US" altLang="zh-CN" dirty="0" err="1">
                <a:solidFill>
                  <a:srgbClr val="A31515"/>
                </a:solidFill>
                <a:latin typeface="Consolas" panose="020B0609020204030204" pitchFamily="49" charset="0"/>
              </a:rPr>
              <a:t>EPSG</a:t>
            </a:r>
            <a:r>
              <a:rPr lang="en-US" altLang="zh-CN" dirty="0">
                <a:solidFill>
                  <a:srgbClr val="A31515"/>
                </a:solidFill>
                <a:latin typeface="Consolas" panose="020B0609020204030204" pitchFamily="49" charset="0"/>
              </a:rPr>
              <a:t>\",\"8901\"]],UNIT[\"degree\",</a:t>
            </a:r>
            <a:r>
              <a:rPr lang="en-US" altLang="zh-CN" dirty="0" err="1">
                <a:solidFill>
                  <a:srgbClr val="A31515"/>
                </a:solidFill>
                <a:latin typeface="Consolas" panose="020B0609020204030204" pitchFamily="49" charset="0"/>
              </a:rPr>
              <a:t>0.01745329251994328,AUTHORITY</a:t>
            </a:r>
            <a:r>
              <a:rPr lang="en-US" altLang="zh-CN" dirty="0">
                <a:solidFill>
                  <a:srgbClr val="A31515"/>
                </a:solidFill>
                <a:latin typeface="Consolas" panose="020B0609020204030204" pitchFamily="49" charset="0"/>
              </a:rPr>
              <a:t>[\"</a:t>
            </a:r>
            <a:r>
              <a:rPr lang="en-US" altLang="zh-CN" dirty="0" err="1">
                <a:solidFill>
                  <a:srgbClr val="A31515"/>
                </a:solidFill>
                <a:latin typeface="Consolas" panose="020B0609020204030204" pitchFamily="49" charset="0"/>
              </a:rPr>
              <a:t>EPSG</a:t>
            </a:r>
            <a:r>
              <a:rPr lang="en-US" altLang="zh-CN" dirty="0">
                <a:solidFill>
                  <a:srgbClr val="A31515"/>
                </a:solidFill>
                <a:latin typeface="Consolas" panose="020B0609020204030204" pitchFamily="49" charset="0"/>
              </a:rPr>
              <a:t>\",\"9122\"]],AUTHORITY[\"</a:t>
            </a:r>
            <a:r>
              <a:rPr lang="en-US" altLang="zh-CN" dirty="0" err="1">
                <a:solidFill>
                  <a:srgbClr val="A31515"/>
                </a:solidFill>
                <a:latin typeface="Consolas" panose="020B0609020204030204" pitchFamily="49" charset="0"/>
              </a:rPr>
              <a:t>EPSG</a:t>
            </a:r>
            <a:r>
              <a:rPr lang="en-US" altLang="zh-CN" dirty="0">
                <a:solidFill>
                  <a:srgbClr val="A31515"/>
                </a:solidFill>
                <a:latin typeface="Consolas" panose="020B0609020204030204" pitchFamily="49" charset="0"/>
              </a:rPr>
              <a:t>\",\"4326\"]]"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92408"/>
            <a:ext cx="11085714" cy="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069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AC27E6C-290C-4508-AD68-37E4D56A1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多图层叠加问题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="" xmlns:a16="http://schemas.microsoft.com/office/drawing/2014/main" id="{7A717E39-17A4-48E7-9E34-896BE4480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521592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05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AC27E6C-290C-4508-AD68-37E4D56A1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style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2905D9FD-CD18-4B86-A8F6-535C36472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/>
          </a:p>
          <a:p>
            <a:endParaRPr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A335A279-44CB-4ABF-AC12-162900579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753" y="2045677"/>
            <a:ext cx="6532811" cy="103234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="" xmlns:a16="http://schemas.microsoft.com/office/drawing/2014/main" id="{A13F3E33-B5EC-4375-B8DF-55D1DBF4384C}"/>
              </a:ext>
            </a:extLst>
          </p:cNvPr>
          <p:cNvSpPr/>
          <p:nvPr/>
        </p:nvSpPr>
        <p:spPr>
          <a:xfrm>
            <a:off x="872753" y="377997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layRivers.Style.Line = </a:t>
            </a:r>
            <a:r>
              <a:rPr lang="en-US" altLang="zh-CN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new</a:t>
            </a:r>
            <a:r>
              <a:rPr lang="en-US" altLang="zh-CN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System.Drawing.</a:t>
            </a:r>
            <a:r>
              <a:rPr lang="en-US" altLang="zh-CN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Pen</a:t>
            </a:r>
            <a:r>
              <a:rPr lang="en-US" altLang="zh-CN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(System.Drawing.</a:t>
            </a:r>
            <a:r>
              <a:rPr lang="en-US" altLang="zh-CN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Color</a:t>
            </a:r>
            <a:r>
              <a:rPr lang="en-US" altLang="zh-CN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.Blue, 1);</a:t>
            </a:r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DE68CC15-0A66-44C8-BB38-7DDA5D7BD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490" y="1825625"/>
            <a:ext cx="3500384" cy="191510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87C221C0-71B0-4779-8D42-C76DF0E577FA}"/>
              </a:ext>
            </a:extLst>
          </p:cNvPr>
          <p:cNvSpPr txBox="1"/>
          <p:nvPr/>
        </p:nvSpPr>
        <p:spPr>
          <a:xfrm>
            <a:off x="872753" y="4943601"/>
            <a:ext cx="5881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底层使用</a:t>
            </a:r>
            <a:r>
              <a:rPr lang="en-US" altLang="zh-CN"/>
              <a:t>c# winform</a:t>
            </a:r>
            <a:r>
              <a:rPr lang="zh-CN" altLang="en-US"/>
              <a:t>控件来渲染，属性和</a:t>
            </a:r>
            <a:r>
              <a:rPr lang="en-US" altLang="zh-CN"/>
              <a:t>c# winform</a:t>
            </a:r>
            <a:r>
              <a:rPr lang="zh-CN" altLang="en-US"/>
              <a:t>一致</a:t>
            </a:r>
          </a:p>
        </p:txBody>
      </p:sp>
    </p:spTree>
    <p:extLst>
      <p:ext uri="{BB962C8B-B14F-4D97-AF65-F5344CB8AC3E}">
        <p14:creationId xmlns:p14="http://schemas.microsoft.com/office/powerpoint/2010/main" val="3253985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Sharpmap</a:t>
            </a:r>
            <a:r>
              <a:rPr lang="zh-CN" altLang="en-US" dirty="0" smtClean="0"/>
              <a:t>介绍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9855"/>
            <a:ext cx="8754035" cy="23610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810" y="4282150"/>
            <a:ext cx="8493132" cy="133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32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AC27E6C-290C-4508-AD68-37E4D56A1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Theme </a:t>
            </a:r>
            <a:r>
              <a:rPr lang="zh-CN" altLang="en-US" dirty="0" smtClean="0"/>
              <a:t>唯一值专题图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25F471C4-7E1D-498B-B510-9C87E0710D0D}"/>
              </a:ext>
            </a:extLst>
          </p:cNvPr>
          <p:cNvSpPr/>
          <p:nvPr/>
        </p:nvSpPr>
        <p:spPr>
          <a:xfrm>
            <a:off x="838199" y="1859339"/>
            <a:ext cx="1051559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SharpMap.Styles.</a:t>
            </a:r>
            <a:r>
              <a:rPr lang="en-US" altLang="zh-CN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VectorStyle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ftStyle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new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SharpMap.Styles.</a:t>
            </a:r>
            <a:r>
              <a:rPr lang="en-US" altLang="zh-CN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VectorStyle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ftStyle.Fill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new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System.Drawing.</a:t>
            </a:r>
            <a:r>
              <a:rPr lang="en-US" altLang="zh-CN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SolidBrush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SharpMap.Rendering.Thematics.</a:t>
            </a:r>
            <a:r>
              <a:rPr lang="en-US" altLang="zh-CN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ColorBlend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.Rainbow7.Colors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[0]);</a:t>
            </a:r>
          </a:p>
          <a:p>
            <a:endParaRPr lang="zh-CN" altLang="en-US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SharpMap.Styles.</a:t>
            </a:r>
            <a:r>
              <a:rPr lang="en-US" altLang="zh-CN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VectorStyle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lhStyle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new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SharpMap.Styles.</a:t>
            </a:r>
            <a:r>
              <a:rPr lang="en-US" altLang="zh-CN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VectorStyle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lhStyle.Fill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new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System.Drawing.</a:t>
            </a:r>
            <a:r>
              <a:rPr lang="en-US" altLang="zh-CN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SolidBrush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SharpMap.Rendering.Thematics.</a:t>
            </a:r>
            <a:r>
              <a:rPr lang="en-US" altLang="zh-CN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ColorBlend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.Rainbow7.Colors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[1]);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4735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AC27E6C-290C-4508-AD68-37E4D56A1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Theme</a:t>
            </a:r>
            <a:r>
              <a:rPr lang="zh-CN" altLang="en-US" dirty="0"/>
              <a:t>唯一值专题图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A0CF4D41-556A-4A51-B226-DAE2656DC193}"/>
              </a:ext>
            </a:extLst>
          </p:cNvPr>
          <p:cNvSpPr/>
          <p:nvPr/>
        </p:nvSpPr>
        <p:spPr>
          <a:xfrm>
            <a:off x="838199" y="1859340"/>
            <a:ext cx="1051559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Dictionary</a:t>
            </a:r>
            <a:r>
              <a:rPr lang="en-US" altLang="zh-CN" dirty="0" smtClean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</a:t>
            </a:r>
            <a:r>
              <a:rPr lang="en-US" altLang="zh-CN" dirty="0" smtClean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SharpMap.Styles.</a:t>
            </a:r>
            <a:r>
              <a:rPr lang="en-US" altLang="zh-CN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IStyle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&gt; styles =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new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Dictionary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SharpMap.Styles.</a:t>
            </a:r>
            <a:r>
              <a:rPr lang="en-US" altLang="zh-CN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IStyle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&gt;();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styles.Add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福田区</a:t>
            </a:r>
            <a:r>
              <a:rPr lang="en-US" altLang="zh-CN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ftStyle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styles.Add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罗湖区</a:t>
            </a:r>
            <a:r>
              <a:rPr lang="en-US" altLang="zh-CN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lhStyle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styles.Add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南山区</a:t>
            </a:r>
            <a:r>
              <a:rPr lang="en-US" altLang="zh-CN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nsStyle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styles.Add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盐田区</a:t>
            </a:r>
            <a:r>
              <a:rPr lang="en-US" altLang="zh-CN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ytStyle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styles.Add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龙岗区</a:t>
            </a:r>
            <a:r>
              <a:rPr lang="en-US" altLang="zh-CN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lgStyle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styles.Add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宝安区</a:t>
            </a:r>
            <a:r>
              <a:rPr lang="en-US" altLang="zh-CN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baStyle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endParaRPr lang="en-US" altLang="zh-CN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shpLay.Theme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new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SharpMap.Rendering.Thematics.</a:t>
            </a:r>
            <a:r>
              <a:rPr lang="en-US" altLang="zh-CN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UniqueValuesTheme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&gt;(</a:t>
            </a:r>
            <a:r>
              <a:rPr lang="en-US" altLang="zh-CN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"name"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styles, 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ftStyle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45740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AC27E6C-290C-4508-AD68-37E4D56A1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theme</a:t>
            </a:r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F1A7C4E4-8EB3-4CD4-901B-CE2F7F29D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926" y="1943715"/>
            <a:ext cx="7521592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302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AC27E6C-290C-4508-AD68-37E4D56A1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Theme </a:t>
            </a:r>
            <a:r>
              <a:rPr lang="zh-CN" altLang="en-US" dirty="0" smtClean="0"/>
              <a:t>分级专题图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2905D9FD-CD18-4B86-A8F6-535C36472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SharpMap.Rendering.Thematics.GradientTheme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375982"/>
            <a:ext cx="7434251" cy="11830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856963"/>
            <a:ext cx="7095238" cy="50476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38199" y="3065929"/>
            <a:ext cx="4675095" cy="2420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34758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theme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4106"/>
            <a:ext cx="8676190" cy="5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59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地图要素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2131"/>
            <a:ext cx="6979779" cy="271365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04047" y="2286000"/>
            <a:ext cx="3612777" cy="6185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4823012" y="2572871"/>
            <a:ext cx="3352800" cy="17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8256494" y="2388205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和</a:t>
            </a:r>
            <a:r>
              <a:rPr lang="en-US" altLang="zh-CN" dirty="0" err="1" smtClean="0"/>
              <a:t>winform</a:t>
            </a:r>
            <a:r>
              <a:rPr lang="zh-CN" altLang="en-US" dirty="0" smtClean="0"/>
              <a:t>一致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86495" y="3268959"/>
            <a:ext cx="3612777" cy="6185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4939553" y="2904565"/>
            <a:ext cx="3316941" cy="753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3351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地图要素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53238"/>
            <a:ext cx="6876190" cy="5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9341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栅格图层渲染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不</a:t>
            </a:r>
            <a:r>
              <a:rPr lang="zh-CN" altLang="en-US" dirty="0" smtClean="0"/>
              <a:t>支持渲染一般的格式</a:t>
            </a:r>
            <a:endParaRPr lang="en-US" altLang="zh-CN" dirty="0" smtClean="0"/>
          </a:p>
          <a:p>
            <a:r>
              <a:rPr lang="zh-CN" altLang="en-US" dirty="0" smtClean="0"/>
              <a:t>只支持</a:t>
            </a:r>
            <a:r>
              <a:rPr lang="en-US" altLang="zh-CN" dirty="0" err="1" smtClean="0"/>
              <a:t>vrt</a:t>
            </a:r>
            <a:r>
              <a:rPr lang="zh-CN" altLang="en-US" dirty="0" smtClean="0"/>
              <a:t>格式（</a:t>
            </a:r>
            <a:r>
              <a:rPr lang="en-US" altLang="zh-CN" dirty="0" err="1" smtClean="0"/>
              <a:t>gdaldem</a:t>
            </a:r>
            <a:r>
              <a:rPr lang="en-US" altLang="zh-CN" dirty="0" smtClean="0"/>
              <a:t> </a:t>
            </a:r>
            <a:r>
              <a:rPr lang="zh-CN" altLang="en-US" dirty="0" smtClean="0"/>
              <a:t>将单波段图像转为</a:t>
            </a:r>
            <a:r>
              <a:rPr lang="en-US" altLang="zh-CN" dirty="0" smtClean="0"/>
              <a:t>3</a:t>
            </a:r>
            <a:r>
              <a:rPr lang="zh-CN" altLang="en-US" dirty="0" smtClean="0"/>
              <a:t>波段图像）</a:t>
            </a:r>
            <a:endParaRPr lang="en-US" altLang="zh-CN" dirty="0" smtClean="0"/>
          </a:p>
          <a:p>
            <a:r>
              <a:rPr lang="en-US" altLang="zh-CN" dirty="0"/>
              <a:t>https://</a:t>
            </a:r>
            <a:r>
              <a:rPr lang="en-US" altLang="zh-CN" dirty="0" err="1"/>
              <a:t>github.com</a:t>
            </a:r>
            <a:r>
              <a:rPr lang="en-US" altLang="zh-CN" dirty="0"/>
              <a:t>/</a:t>
            </a:r>
            <a:r>
              <a:rPr lang="en-US" altLang="zh-CN" dirty="0" err="1"/>
              <a:t>SharpMap</a:t>
            </a:r>
            <a:r>
              <a:rPr lang="en-US" altLang="zh-CN" dirty="0"/>
              <a:t>/</a:t>
            </a:r>
            <a:r>
              <a:rPr lang="en-US" altLang="zh-CN" dirty="0" err="1"/>
              <a:t>SharpMap</a:t>
            </a:r>
            <a:r>
              <a:rPr lang="en-US" altLang="zh-CN" dirty="0"/>
              <a:t>/issues/70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7619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AC27E6C-290C-4508-AD68-37E4D56A1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控件 缩放</a:t>
            </a:r>
          </a:p>
        </p:txBody>
      </p:sp>
      <p:sp>
        <p:nvSpPr>
          <p:cNvPr id="5" name="矩形 4"/>
          <p:cNvSpPr/>
          <p:nvPr/>
        </p:nvSpPr>
        <p:spPr>
          <a:xfrm>
            <a:off x="838200" y="169068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.mapZoomToolStrip1.MapControl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zh-CN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.mapBox1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.mapZoomToolStrip1.Enabled</a:t>
            </a:r>
            <a:r>
              <a:rPr lang="en-US" altLang="zh-CN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364" y="2614018"/>
            <a:ext cx="4731954" cy="368184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4" y="2614018"/>
            <a:ext cx="3066667" cy="3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783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AC27E6C-290C-4508-AD68-37E4D56A1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控件 查询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158274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.mapQueryToolStrip1.MapControl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.mapBox1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.mapQueryToolStrip1.Enabled</a:t>
            </a:r>
            <a:r>
              <a:rPr lang="en-US" altLang="zh-CN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zh-CN" dirty="0" smtClean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altLang="zh-CN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30" y="2506072"/>
            <a:ext cx="4614148" cy="358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65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Sharpmap</a:t>
            </a:r>
            <a:r>
              <a:rPr lang="zh-CN" altLang="en-US" dirty="0" smtClean="0"/>
              <a:t>介绍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88141"/>
            <a:ext cx="6443831" cy="536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817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控件 查询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1948"/>
            <a:ext cx="4685714" cy="14666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163" y="1690688"/>
            <a:ext cx="4266079" cy="334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9735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AC27E6C-290C-4508-AD68-37E4D56A1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控件 </a:t>
            </a:r>
            <a:r>
              <a:rPr lang="zh-CN" altLang="en-US" dirty="0" smtClean="0"/>
              <a:t>查询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905436" y="1690688"/>
            <a:ext cx="10372164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zh-CN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altLang="zh-CN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100" dirty="0" err="1">
                <a:solidFill>
                  <a:srgbClr val="2B91AF"/>
                </a:solidFill>
                <a:latin typeface="Consolas" panose="020B0609020204030204" pitchFamily="49" charset="0"/>
              </a:rPr>
              <a:t>FeatureDataSet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altLang="zh-CN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queriedData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zh-CN" alt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1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mapBox1_MapQueried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SharpMap.Data.</a:t>
            </a:r>
            <a:r>
              <a:rPr lang="en-US" altLang="zh-CN" sz="1100" dirty="0" err="1">
                <a:solidFill>
                  <a:srgbClr val="2B91AF"/>
                </a:solidFill>
                <a:latin typeface="Consolas" panose="020B0609020204030204" pitchFamily="49" charset="0"/>
              </a:rPr>
              <a:t>FeatureDataTable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 data)</a:t>
            </a:r>
          </a:p>
          <a:p>
            <a:r>
              <a:rPr lang="zh-CN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zh-CN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 (_</a:t>
            </a:r>
            <a:r>
              <a:rPr lang="en-US" altLang="zh-CN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queriedData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zh-CN" sz="11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zh-CN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_</a:t>
            </a:r>
            <a:r>
              <a:rPr lang="en-US" altLang="zh-CN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queriedData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100" dirty="0" err="1">
                <a:solidFill>
                  <a:srgbClr val="2B91AF"/>
                </a:solidFill>
                <a:latin typeface="Consolas" panose="020B0609020204030204" pitchFamily="49" charset="0"/>
              </a:rPr>
              <a:t>FeatureDataSet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zh-CN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}               </a:t>
            </a:r>
          </a:p>
          <a:p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_</a:t>
            </a:r>
            <a:r>
              <a:rPr lang="en-US" altLang="zh-CN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queriedData.Tables.Add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(data);</a:t>
            </a:r>
          </a:p>
          <a:p>
            <a:r>
              <a:rPr lang="zh-CN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zh-CN" alt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1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mapBox1_MapQueryDone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1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US" altLang="zh-CN" sz="1100" dirty="0" err="1">
                <a:solidFill>
                  <a:srgbClr val="2B91AF"/>
                </a:solidFill>
                <a:latin typeface="Consolas" panose="020B0609020204030204" pitchFamily="49" charset="0"/>
              </a:rPr>
              <a:t>EventArgs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zh-CN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zh-CN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 (_</a:t>
            </a:r>
            <a:r>
              <a:rPr lang="en-US" altLang="zh-CN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queriedData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altLang="zh-CN" sz="11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 &amp;&amp; _</a:t>
            </a:r>
            <a:r>
              <a:rPr lang="en-US" altLang="zh-CN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queriedData.Tables.Count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 &gt; 0)</a:t>
            </a:r>
          </a:p>
          <a:p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zh-CN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dataGridView1.DataSource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 = _</a:t>
            </a:r>
            <a:r>
              <a:rPr lang="en-US" altLang="zh-CN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queriedData.Tables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[0];</a:t>
            </a:r>
          </a:p>
          <a:p>
            <a:r>
              <a:rPr lang="zh-CN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zh-CN" alt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1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mapBox1_MapQueryStarted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1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US" altLang="zh-CN" sz="1100" dirty="0" err="1">
                <a:solidFill>
                  <a:srgbClr val="2B91AF"/>
                </a:solidFill>
                <a:latin typeface="Consolas" panose="020B0609020204030204" pitchFamily="49" charset="0"/>
              </a:rPr>
              <a:t>EventArgs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zh-CN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zh-CN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dataGridView1.DataSource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1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_</a:t>
            </a:r>
            <a:r>
              <a:rPr lang="en-US" altLang="zh-CN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queriedData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1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zh-CN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5139027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控件 数字化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98684"/>
            <a:ext cx="4068903" cy="316532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38200" y="1690688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.mapDigitizeGeometriesToolStrip1.MapControl</a:t>
            </a:r>
            <a:r>
              <a:rPr lang="en-US" altLang="zh-CN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.mapBox1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zh-CN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zh-CN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.mapDigitizeGeometriesToolStrip1.Enabled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zh-CN" altLang="en-US" sz="16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773" y="3421528"/>
            <a:ext cx="4590476" cy="7142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773" y="2967249"/>
            <a:ext cx="3752381" cy="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812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控件设计想法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862" y="2416829"/>
            <a:ext cx="4329438" cy="170376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19200" y="1972235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用法统一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199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控件设计想法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950259" y="1690688"/>
            <a:ext cx="3264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两个属性，两个交互的入口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259" y="2152353"/>
            <a:ext cx="3866667" cy="426666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926" y="2078334"/>
            <a:ext cx="4371429" cy="3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461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控件设计想法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142857" cy="14666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67981"/>
            <a:ext cx="4428571" cy="10571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54" y="4383394"/>
            <a:ext cx="5704762" cy="2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258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AC27E6C-290C-4508-AD68-37E4D56A1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实时</a:t>
            </a:r>
            <a:r>
              <a:rPr lang="zh-CN" altLang="en-US" dirty="0" smtClean="0"/>
              <a:t>瓦片渲染 大数据集实时显示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2144"/>
            <a:ext cx="9171428" cy="3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4756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实时瓦片渲染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76831"/>
            <a:ext cx="7251454" cy="17048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450" y="4025004"/>
            <a:ext cx="1971429" cy="3428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450" y="4511147"/>
            <a:ext cx="2885714" cy="13333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0164" y="4398401"/>
            <a:ext cx="6333333" cy="1247619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3801035" y="2698376"/>
            <a:ext cx="1703294" cy="2510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3191435" y="2919038"/>
            <a:ext cx="1030941" cy="1592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4867835" y="2528047"/>
            <a:ext cx="806824" cy="2151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290918" y="5127824"/>
            <a:ext cx="2671482" cy="2368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5504329" y="1972858"/>
            <a:ext cx="1362636" cy="725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6750826" y="163607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瓦片数据源</a:t>
            </a:r>
            <a:endParaRPr lang="zh-CN" altLang="en-US" dirty="0"/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5674659" y="2005402"/>
            <a:ext cx="1461247" cy="1051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9793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实时瓦片渲染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2057143" cy="3428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1" y="2206622"/>
            <a:ext cx="3819048" cy="1542857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1443318" y="2918011"/>
            <a:ext cx="591670" cy="2554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71" y="3689440"/>
            <a:ext cx="3761905" cy="20761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5775" y="1612424"/>
            <a:ext cx="6238095" cy="2866667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>
            <a:off x="3003176" y="1927412"/>
            <a:ext cx="8965" cy="279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3567953" y="3689440"/>
            <a:ext cx="89647" cy="460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5056094" y="4643718"/>
            <a:ext cx="618565" cy="681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5244353" y="1690688"/>
            <a:ext cx="519953" cy="2367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/>
          <p:cNvCxnSpPr/>
          <p:nvPr/>
        </p:nvCxnSpPr>
        <p:spPr>
          <a:xfrm flipH="1">
            <a:off x="2124635" y="1927412"/>
            <a:ext cx="2931459" cy="990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709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实时瓦片渲染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869393"/>
            <a:ext cx="4939662" cy="33391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69392"/>
            <a:ext cx="4939663" cy="333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75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167CE4-06E7-43E9-8E37-1778C1288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基本使用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9C687DB8-A426-4116-986D-B6D8A14F3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886" y="1393323"/>
            <a:ext cx="7361853" cy="50995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2F282135-48F4-45B2-8928-3BC209F6F214}"/>
              </a:ext>
            </a:extLst>
          </p:cNvPr>
          <p:cNvSpPr txBox="1"/>
          <p:nvPr/>
        </p:nvSpPr>
        <p:spPr>
          <a:xfrm>
            <a:off x="295503" y="2782669"/>
            <a:ext cx="2382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使用</a:t>
            </a:r>
            <a:r>
              <a:rPr lang="en-US" altLang="zh-CN"/>
              <a:t>vs</a:t>
            </a:r>
          </a:p>
          <a:p>
            <a:r>
              <a:rPr lang="zh-CN" altLang="en-US"/>
              <a:t>新建一个</a:t>
            </a:r>
            <a:r>
              <a:rPr lang="en-US" altLang="zh-CN"/>
              <a:t>winform</a:t>
            </a:r>
            <a:r>
              <a:rPr lang="zh-CN" altLang="en-US"/>
              <a:t>项目</a:t>
            </a:r>
          </a:p>
        </p:txBody>
      </p:sp>
    </p:spTree>
    <p:extLst>
      <p:ext uri="{BB962C8B-B14F-4D97-AF65-F5344CB8AC3E}">
        <p14:creationId xmlns:p14="http://schemas.microsoft.com/office/powerpoint/2010/main" val="15314928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AC27E6C-290C-4508-AD68-37E4D56A1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实时瓦片渲染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2905D9FD-CD18-4B86-A8F6-535C36472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问题：</a:t>
            </a:r>
            <a:endParaRPr lang="en-US" altLang="zh-CN" dirty="0" smtClean="0"/>
          </a:p>
          <a:p>
            <a:r>
              <a:rPr lang="en-US" altLang="zh-CN" dirty="0" smtClean="0"/>
              <a:t>1. </a:t>
            </a:r>
            <a:r>
              <a:rPr lang="zh-CN" altLang="en-US" dirty="0" smtClean="0"/>
              <a:t>栅格无法操作</a:t>
            </a:r>
            <a:endParaRPr lang="en-US" altLang="zh-CN" dirty="0" smtClean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小比例尺删除不必要的要素</a:t>
            </a:r>
            <a:endParaRPr lang="en-US" altLang="zh-CN" dirty="0" smtClean="0"/>
          </a:p>
          <a:p>
            <a:r>
              <a:rPr lang="zh-CN" altLang="en-US" dirty="0" smtClean="0"/>
              <a:t>解决：</a:t>
            </a:r>
            <a:endParaRPr lang="en-US" altLang="zh-CN" dirty="0" smtClean="0"/>
          </a:p>
          <a:p>
            <a:r>
              <a:rPr lang="en-US" altLang="zh-CN" dirty="0" smtClean="0"/>
              <a:t>1. </a:t>
            </a:r>
            <a:r>
              <a:rPr lang="zh-CN" altLang="en-US" dirty="0" smtClean="0"/>
              <a:t>实时矢量瓦片生成</a:t>
            </a:r>
            <a:r>
              <a:rPr lang="en-US" altLang="zh-CN" dirty="0">
                <a:hlinkClick r:id="rId2"/>
              </a:rPr>
              <a:t>https://</a:t>
            </a:r>
            <a:r>
              <a:rPr lang="en-US" altLang="zh-CN" dirty="0" err="1" smtClean="0">
                <a:hlinkClick r:id="rId2"/>
              </a:rPr>
              <a:t>github.com</a:t>
            </a:r>
            <a:r>
              <a:rPr lang="en-US" altLang="zh-CN" dirty="0" smtClean="0">
                <a:hlinkClick r:id="rId2"/>
              </a:rPr>
              <a:t>/</a:t>
            </a:r>
            <a:r>
              <a:rPr lang="en-US" altLang="zh-CN" dirty="0" err="1" smtClean="0">
                <a:hlinkClick r:id="rId2"/>
              </a:rPr>
              <a:t>mapbox</a:t>
            </a:r>
            <a:r>
              <a:rPr lang="en-US" altLang="zh-CN" dirty="0" smtClean="0">
                <a:hlinkClick r:id="rId2"/>
              </a:rPr>
              <a:t>/</a:t>
            </a:r>
            <a:r>
              <a:rPr lang="en-US" altLang="zh-CN" dirty="0" err="1" smtClean="0">
                <a:hlinkClick r:id="rId2"/>
              </a:rPr>
              <a:t>geojson-vt</a:t>
            </a:r>
            <a:endParaRPr lang="en-US" altLang="zh-CN" dirty="0" smtClean="0"/>
          </a:p>
          <a:p>
            <a:r>
              <a:rPr lang="en-US" altLang="zh-CN" dirty="0"/>
              <a:t>2</a:t>
            </a:r>
            <a:r>
              <a:rPr lang="en-US" altLang="zh-CN" dirty="0" smtClean="0"/>
              <a:t>. </a:t>
            </a:r>
            <a:r>
              <a:rPr lang="zh-CN" altLang="en-US" dirty="0" smtClean="0"/>
              <a:t>使用一定的地图概括算法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1401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实时瓦片渲染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867043" cy="4351338"/>
          </a:xfrm>
        </p:spPr>
      </p:pic>
    </p:spTree>
    <p:extLst>
      <p:ext uri="{BB962C8B-B14F-4D97-AF65-F5344CB8AC3E}">
        <p14:creationId xmlns:p14="http://schemas.microsoft.com/office/powerpoint/2010/main" val="401395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AC27E6C-290C-4508-AD68-37E4D56A1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基本使用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5CC8C8BF-6C13-4BB2-B646-4BDFCB73E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125" y="365126"/>
            <a:ext cx="4018759" cy="61277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98F0CC9D-D6BD-427A-ABEA-55736C989C9F}"/>
              </a:ext>
            </a:extLst>
          </p:cNvPr>
          <p:cNvSpPr txBox="1"/>
          <p:nvPr/>
        </p:nvSpPr>
        <p:spPr>
          <a:xfrm>
            <a:off x="838200" y="1690688"/>
            <a:ext cx="366105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/>
              <a:t>右键项目，管理</a:t>
            </a:r>
            <a:r>
              <a:rPr lang="en-US" altLang="zh-CN" sz="2000"/>
              <a:t>nuget</a:t>
            </a:r>
            <a:r>
              <a:rPr lang="zh-CN" altLang="en-US" sz="2000"/>
              <a:t>程序包</a:t>
            </a:r>
            <a:endParaRPr lang="en-US" altLang="zh-CN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/>
              <a:t>包管理系统</a:t>
            </a:r>
            <a:endParaRPr lang="en-US" altLang="zh-CN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/>
              <a:t>nodejs : npm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/>
              <a:t>python: pip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/>
              <a:t>java: maven</a:t>
            </a:r>
          </a:p>
          <a:p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48" y="3249288"/>
            <a:ext cx="4155812" cy="16900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48" y="4939358"/>
            <a:ext cx="4155812" cy="169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681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AC27E6C-290C-4508-AD68-37E4D56A1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基本使用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A395370F-752F-4772-8BDC-34AE1089E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160" y="1394653"/>
            <a:ext cx="9853514" cy="509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63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AC27E6C-290C-4508-AD68-37E4D56A1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基本使用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360D1809-6D92-451A-8BBA-155B5F614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53145"/>
            <a:ext cx="4640982" cy="470194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32F0A57B-1A78-4B83-A601-8E3A4D13C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821" y="1404463"/>
            <a:ext cx="4168501" cy="42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469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AC27E6C-290C-4508-AD68-37E4D56A1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基本使用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FF1E708F-BD75-4A2D-94E4-3065C2B17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72" y="253004"/>
            <a:ext cx="3589698" cy="623987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1171329B-EB0B-4F70-A857-8E463D198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97446"/>
            <a:ext cx="4831499" cy="285012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E394AD18-DF17-4442-A421-DBE280670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248869"/>
            <a:ext cx="6134632" cy="242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28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689</Words>
  <Application>Microsoft Office PowerPoint</Application>
  <PresentationFormat>宽屏</PresentationFormat>
  <Paragraphs>147</Paragraphs>
  <Slides>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7" baseType="lpstr">
      <vt:lpstr>等线</vt:lpstr>
      <vt:lpstr>等线 Light</vt:lpstr>
      <vt:lpstr>新宋体</vt:lpstr>
      <vt:lpstr>Arial</vt:lpstr>
      <vt:lpstr>Consolas</vt:lpstr>
      <vt:lpstr>Office 主题​​</vt:lpstr>
      <vt:lpstr>sharpmap教程</vt:lpstr>
      <vt:lpstr>Sharpmap介绍</vt:lpstr>
      <vt:lpstr>Sharpmap介绍</vt:lpstr>
      <vt:lpstr>Sharpmap介绍</vt:lpstr>
      <vt:lpstr>基本使用</vt:lpstr>
      <vt:lpstr>基本使用</vt:lpstr>
      <vt:lpstr>基本使用</vt:lpstr>
      <vt:lpstr>基本使用</vt:lpstr>
      <vt:lpstr>基本使用</vt:lpstr>
      <vt:lpstr>基本使用</vt:lpstr>
      <vt:lpstr>基本使用</vt:lpstr>
      <vt:lpstr>基本使用</vt:lpstr>
      <vt:lpstr>基本使用</vt:lpstr>
      <vt:lpstr>datasource</vt:lpstr>
      <vt:lpstr>datasource</vt:lpstr>
      <vt:lpstr>datasource</vt:lpstr>
      <vt:lpstr>datasource</vt:lpstr>
      <vt:lpstr>datasource</vt:lpstr>
      <vt:lpstr>datasource</vt:lpstr>
      <vt:lpstr>datasource</vt:lpstr>
      <vt:lpstr>datasource</vt:lpstr>
      <vt:lpstr>layer</vt:lpstr>
      <vt:lpstr>layer</vt:lpstr>
      <vt:lpstr>layer</vt:lpstr>
      <vt:lpstr>多图层叠加问题</vt:lpstr>
      <vt:lpstr>多图层叠加问题</vt:lpstr>
      <vt:lpstr>多图层叠加</vt:lpstr>
      <vt:lpstr>多图层叠加问题</vt:lpstr>
      <vt:lpstr>style</vt:lpstr>
      <vt:lpstr>Theme 唯一值专题图 </vt:lpstr>
      <vt:lpstr>Theme唯一值专题图 </vt:lpstr>
      <vt:lpstr>theme</vt:lpstr>
      <vt:lpstr>Theme 分级专题图</vt:lpstr>
      <vt:lpstr>theme</vt:lpstr>
      <vt:lpstr>地图要素</vt:lpstr>
      <vt:lpstr>地图要素</vt:lpstr>
      <vt:lpstr>栅格图层渲染</vt:lpstr>
      <vt:lpstr>控件 缩放</vt:lpstr>
      <vt:lpstr>控件 查询</vt:lpstr>
      <vt:lpstr>控件 查询</vt:lpstr>
      <vt:lpstr>控件 查询</vt:lpstr>
      <vt:lpstr>控件 数字化</vt:lpstr>
      <vt:lpstr>控件设计想法</vt:lpstr>
      <vt:lpstr>控件设计想法</vt:lpstr>
      <vt:lpstr>控件设计想法</vt:lpstr>
      <vt:lpstr>实时瓦片渲染 大数据集实时显示</vt:lpstr>
      <vt:lpstr>实时瓦片渲染</vt:lpstr>
      <vt:lpstr>实时瓦片渲染</vt:lpstr>
      <vt:lpstr>实时瓦片渲染</vt:lpstr>
      <vt:lpstr>实时瓦片渲染</vt:lpstr>
      <vt:lpstr>实时瓦片渲染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sharpmap教程</dc:title>
  <dc:creator>庄浩铭</dc:creator>
  <cp:lastModifiedBy>庄 浩铭</cp:lastModifiedBy>
  <cp:revision>254</cp:revision>
  <dcterms:created xsi:type="dcterms:W3CDTF">2018-06-20T15:10:47Z</dcterms:created>
  <dcterms:modified xsi:type="dcterms:W3CDTF">2018-06-21T07:58:32Z</dcterms:modified>
</cp:coreProperties>
</file>